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7" r:id="rId3"/>
    <p:sldId id="276" r:id="rId4"/>
    <p:sldId id="274" r:id="rId5"/>
    <p:sldId id="261" r:id="rId6"/>
    <p:sldId id="273" r:id="rId7"/>
    <p:sldId id="264" r:id="rId8"/>
    <p:sldId id="272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50" d="100"/>
          <a:sy n="150" d="100"/>
        </p:scale>
        <p:origin x="286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D98E-ABF4-4158-94C8-DBA659F57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6E59-AA4B-4BF5-8202-CAA9D3557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3D145-5500-4D07-9C7B-55E0D449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013E-7EA1-4824-93B1-CEB6BBC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6E06-DD97-41A7-8040-38E469D7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7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D41F-763E-4135-9614-BAF7E821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63034-CF1F-4FF1-9959-BC7B90C74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C52B7-14BB-4C40-8C6B-B53BB904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869B-862F-4C63-B265-748A1391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E0E0-2116-4007-AE1E-C5F42366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7A937-066E-462B-B146-DD60DE5DE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A9B6-21B9-4EA1-AD11-DB84FC655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E356-EA03-49EE-9013-6C5ED990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C3AA6-31AC-48F4-8AB7-1A86D2F2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92704-0E6D-4A18-BB81-B2915057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ECC4-220C-4DED-A528-CF8FB556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9FDD-60AD-4778-8383-71759AD5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E98A6-B44B-421E-AAA2-FD87EEA3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8F981-05C0-4CFB-89BF-8C525174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A384-320B-4E14-A632-2F7FA42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8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E52-FBAE-40E9-890C-4E1F0081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0562-B3A6-4129-BD9F-161487580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028F-5371-434F-886C-E62FF87C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8CA7-7A27-495C-99EF-B7067545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9A505-0607-4706-B87B-9A72DB4C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3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BE82-DBCC-4D84-8F4E-669E3569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CFF7-C417-44C5-BA13-067667F93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5EA48-76D4-4F06-AFC1-6A64E1D1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BE58F-3E6F-4CE0-9F1F-D74C36C8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E1997-8577-47E3-8CAB-3D80D996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798B-6483-42B7-B404-B1ADAF6C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0A84-F38E-455D-A858-1545F36E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729-EEF5-4413-BB69-DB822A1B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7C803-5CEB-44D6-A7CF-4805F2981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641B9-A3B2-4C5C-9494-BEFA80A19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7761D-86FF-4393-8DA2-439730204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BB2092-9F30-45FC-94C1-3EBC0F10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6FD83-592A-456C-8FF2-CD506193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F5402-19FF-4719-AA2B-20456264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1BF7-C852-4264-B825-AAC09F08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1F7AB-8C50-4C77-B933-B6B60D03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D942-F106-40C1-86C4-4170BB57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A1DF9-A0F3-47FE-821D-EEC94668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5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3CE8D-DCDB-4008-AF31-7AA60C4E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5FD90-E1E6-42A1-85CD-F552D194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63110-2317-4FD3-B905-0E9F16B1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00EC-A308-4B65-B950-F0777588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3064-E53A-47A6-83A1-038FBADE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C06F-FEB6-43E2-BF56-E1E22B732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C3EFB-746F-48FA-B332-D6E48638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0762E-8941-411A-B6C9-EFDFD644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4B266-A90F-42AD-A5AB-6994A8E6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2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1403-24A8-436C-A533-EAEF5C30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50B08-D3B1-41B2-B3D3-62D7CE014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75BCA-A4E1-41BA-95EA-038BD2ECA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0229-6DF9-46F0-989C-FD88D43C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25950-57D1-454D-BA2C-8D3F2AAC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F0C6A-A982-4E68-B94C-571D75C7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9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C7101-28C0-4B50-AD2B-ECB6C8F3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82919-C630-496F-A6EC-C0791DD97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DE11-888B-4223-93F3-FBAB31F09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F73B1-6733-4489-BAE6-2C1275769B56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F32DC-D17E-4A90-BAA1-307D419D8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7C2D-F795-480E-AE17-A683CCDD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3BBB-048C-49AC-BA79-95E66531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la.mil/DispositionServices/Offers/Reutilization/LawEnforcement/JoinTheProgram.aspx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45" y="273920"/>
            <a:ext cx="8032034" cy="3025894"/>
          </a:xfrm>
        </p:spPr>
        <p:txBody>
          <a:bodyPr anchor="b">
            <a:noAutofit/>
          </a:bodyPr>
          <a:lstStyle/>
          <a:p>
            <a:pPr algn="l"/>
            <a:r>
              <a:rPr lang="en-US" sz="6600" b="1" dirty="0"/>
              <a:t>POLICE  FATALITY AND MILITARY SURPLUS PURCHASING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C7A45-2434-45F6-8D56-0C9872BD9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6750" y="3157900"/>
            <a:ext cx="4447112" cy="1574277"/>
          </a:xfrm>
        </p:spPr>
        <p:txBody>
          <a:bodyPr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500" dirty="0"/>
              <a:t>12NOV2020</a:t>
            </a:r>
          </a:p>
          <a:p>
            <a:pPr algn="l">
              <a:lnSpc>
                <a:spcPct val="100000"/>
              </a:lnSpc>
            </a:pPr>
            <a:r>
              <a:rPr lang="en-US" sz="2000" dirty="0"/>
              <a:t>              AUTHOR: CHRISTOPHER OBLAK    </a:t>
            </a:r>
          </a:p>
          <a:p>
            <a:pPr algn="l">
              <a:lnSpc>
                <a:spcPct val="100000"/>
              </a:lnSpc>
            </a:pPr>
            <a:r>
              <a:rPr lang="en-US" sz="2000" dirty="0"/>
              <a:t>                                              DUKE MIDS </a:t>
            </a:r>
          </a:p>
          <a:p>
            <a:pPr algn="l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4C9A-ADC2-4AF2-B574-042ECE2C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27" b="99018" l="0" r="99870">
                        <a14:foregroundMark x1="54167" y1="62083" x2="50130" y2="44204"/>
                        <a14:foregroundMark x1="50130" y1="44204" x2="58594" y2="7466"/>
                        <a14:foregroundMark x1="63973" y1="22593" x2="64323" y2="23576"/>
                        <a14:foregroundMark x1="58594" y1="7466" x2="63973" y2="22593"/>
                        <a14:foregroundMark x1="74137" y1="22370" x2="75521" y2="22200"/>
                        <a14:foregroundMark x1="75521" y1="22200" x2="80078" y2="6876"/>
                        <a14:foregroundMark x1="80078" y1="6876" x2="83984" y2="24165"/>
                        <a14:foregroundMark x1="83984" y1="24165" x2="91183" y2="36772"/>
                        <a14:foregroundMark x1="94685" y1="50336" x2="99870" y2="70727"/>
                        <a14:foregroundMark x1="25140" y1="23969" x2="23828" y2="15324"/>
                        <a14:foregroundMark x1="26302" y1="31631" x2="25140" y2="23969"/>
                        <a14:foregroundMark x1="23828" y1="15324" x2="16736" y2="12249"/>
                        <a14:foregroundMark x1="12487" y1="10806" x2="11849" y2="30255"/>
                        <a14:foregroundMark x1="12500" y1="10413" x2="12487" y2="10806"/>
                        <a14:foregroundMark x1="11849" y1="30255" x2="5208" y2="44990"/>
                        <a14:foregroundMark x1="5208" y1="44990" x2="4665" y2="45379"/>
                        <a14:foregroundMark x1="19922" y1="36739" x2="20703" y2="56189"/>
                        <a14:foregroundMark x1="20703" y1="56189" x2="9505" y2="57957"/>
                        <a14:foregroundMark x1="9505" y1="57957" x2="12630" y2="81532"/>
                        <a14:foregroundMark x1="12630" y1="81532" x2="11849" y2="53438"/>
                        <a14:foregroundMark x1="11849" y1="53438" x2="15365" y2="35953"/>
                        <a14:foregroundMark x1="15365" y1="35953" x2="17578" y2="56385"/>
                        <a14:foregroundMark x1="17578" y1="56385" x2="8040" y2="85343"/>
                        <a14:foregroundMark x1="6128" y1="84887" x2="2865" y2="68369"/>
                        <a14:foregroundMark x1="2865" y1="68369" x2="5866" y2="85439"/>
                        <a14:foregroundMark x1="10501" y1="88092" x2="22266" y2="89391"/>
                        <a14:foregroundMark x1="22266" y1="89391" x2="42057" y2="58743"/>
                        <a14:foregroundMark x1="42057" y1="58743" x2="51823" y2="67191"/>
                        <a14:foregroundMark x1="51823" y1="67191" x2="60677" y2="53242"/>
                        <a14:foregroundMark x1="60677" y1="53242" x2="71354" y2="44401"/>
                        <a14:foregroundMark x1="71354" y1="44401" x2="78385" y2="31238"/>
                        <a14:foregroundMark x1="78385" y1="31238" x2="86979" y2="48134"/>
                        <a14:foregroundMark x1="86979" y1="48134" x2="89844" y2="65226"/>
                        <a14:foregroundMark x1="89844" y1="65226" x2="99740" y2="74656"/>
                        <a14:foregroundMark x1="99740" y1="74656" x2="88021" y2="83301"/>
                        <a14:foregroundMark x1="88021" y1="83301" x2="88672" y2="57760"/>
                        <a14:foregroundMark x1="88672" y1="57760" x2="76172" y2="91159"/>
                        <a14:foregroundMark x1="76172" y1="91159" x2="79948" y2="64440"/>
                        <a14:foregroundMark x1="79948" y1="64440" x2="74349" y2="82122"/>
                        <a14:foregroundMark x1="74349" y1="82122" x2="84505" y2="57564"/>
                        <a14:foregroundMark x1="84505" y1="57564" x2="74740" y2="89587"/>
                        <a14:foregroundMark x1="74740" y1="89587" x2="84505" y2="74460"/>
                        <a14:foregroundMark x1="84505" y1="74460" x2="71615" y2="79371"/>
                        <a14:foregroundMark x1="71615" y1="79371" x2="88151" y2="74460"/>
                        <a14:foregroundMark x1="88151" y1="74460" x2="59635" y2="85265"/>
                        <a14:foregroundMark x1="59635" y1="85265" x2="73177" y2="82908"/>
                        <a14:foregroundMark x1="73177" y1="82908" x2="50781" y2="89980"/>
                        <a14:foregroundMark x1="50781" y1="89980" x2="72526" y2="81729"/>
                        <a14:foregroundMark x1="72526" y1="81729" x2="55729" y2="80354"/>
                        <a14:foregroundMark x1="55729" y1="80354" x2="82161" y2="76031"/>
                        <a14:foregroundMark x1="82161" y1="76031" x2="49219" y2="75835"/>
                        <a14:foregroundMark x1="49219" y1="75835" x2="70703" y2="71120"/>
                        <a14:foregroundMark x1="70703" y1="71120" x2="36589" y2="74853"/>
                        <a14:foregroundMark x1="36589" y1="74853" x2="62370" y2="79371"/>
                        <a14:foregroundMark x1="62370" y1="79371" x2="30078" y2="83890"/>
                        <a14:foregroundMark x1="30078" y1="83890" x2="59766" y2="77800"/>
                        <a14:foregroundMark x1="59766" y1="77800" x2="25781" y2="80550"/>
                        <a14:foregroundMark x1="25781" y1="80550" x2="77865" y2="71316"/>
                        <a14:foregroundMark x1="77865" y1="71316" x2="18229" y2="86444"/>
                        <a14:foregroundMark x1="18229" y1="86444" x2="33203" y2="90963"/>
                        <a14:foregroundMark x1="33203" y1="90963" x2="21484" y2="94499"/>
                        <a14:foregroundMark x1="21484" y1="94499" x2="20443" y2="76621"/>
                        <a14:foregroundMark x1="20443" y1="76621" x2="10098" y2="87664"/>
                        <a14:foregroundMark x1="10602" y1="89294" x2="12370" y2="87819"/>
                        <a14:foregroundMark x1="12370" y1="87819" x2="38281" y2="94303"/>
                        <a14:foregroundMark x1="38281" y1="94303" x2="89974" y2="84086"/>
                        <a14:foregroundMark x1="89974" y1="84086" x2="99089" y2="98821"/>
                        <a14:foregroundMark x1="99089" y1="98821" x2="96745" y2="99018"/>
                        <a14:foregroundMark x1="5859" y1="50884" x2="5859" y2="50884"/>
                        <a14:foregroundMark x1="7292" y1="15128" x2="7292" y2="15128"/>
                        <a14:foregroundMark x1="4688" y1="46955" x2="4688" y2="46955"/>
                        <a14:backgroundMark x1="44531" y1="21611" x2="50130" y2="17485"/>
                        <a14:backgroundMark x1="45703" y1="24754" x2="44792" y2="26523"/>
                        <a14:backgroundMark x1="68750" y1="16306" x2="72266" y2="20039"/>
                        <a14:backgroundMark x1="71484" y1="23772" x2="73177" y2="23379"/>
                        <a14:backgroundMark x1="69792" y1="22593" x2="71224" y2="25737"/>
                        <a14:backgroundMark x1="68490" y1="22986" x2="68750" y2="22200"/>
                        <a14:backgroundMark x1="66406" y1="24558" x2="66406" y2="24558"/>
                        <a14:backgroundMark x1="66146" y1="24754" x2="65625" y2="25147"/>
                        <a14:backgroundMark x1="65495" y1="24754" x2="65495" y2="24754"/>
                        <a14:backgroundMark x1="65495" y1="24754" x2="65495" y2="24754"/>
                        <a14:backgroundMark x1="64193" y1="24754" x2="64193" y2="24754"/>
                        <a14:backgroundMark x1="64193" y1="23772" x2="64193" y2="23772"/>
                        <a14:backgroundMark x1="66146" y1="22593" x2="66146" y2="22593"/>
                        <a14:backgroundMark x1="67708" y1="22200" x2="67708" y2="22200"/>
                        <a14:backgroundMark x1="68490" y1="22593" x2="68490" y2="22593"/>
                        <a14:backgroundMark x1="68620" y1="22593" x2="68620" y2="22593"/>
                        <a14:backgroundMark x1="73698" y1="22593" x2="73698" y2="22593"/>
                        <a14:backgroundMark x1="87891" y1="15521" x2="93359" y2="30845"/>
                        <a14:backgroundMark x1="93359" y1="30845" x2="94141" y2="48134"/>
                        <a14:backgroundMark x1="94141" y1="48134" x2="97396" y2="31238"/>
                        <a14:backgroundMark x1="97396" y1="31238" x2="99609" y2="49116"/>
                        <a14:backgroundMark x1="99609" y1="49116" x2="97786" y2="24558"/>
                        <a14:backgroundMark x1="97786" y1="24558" x2="98047" y2="42240"/>
                        <a14:backgroundMark x1="98047" y1="42240" x2="97656" y2="10413"/>
                        <a14:backgroundMark x1="97656" y1="10413" x2="93490" y2="29470"/>
                        <a14:backgroundMark x1="93490" y1="29470" x2="93229" y2="50295"/>
                        <a14:backgroundMark x1="93229" y1="50295" x2="97786" y2="28684"/>
                        <a14:backgroundMark x1="97786" y1="28684" x2="96224" y2="46955"/>
                        <a14:backgroundMark x1="96224" y1="46955" x2="97526" y2="29862"/>
                        <a14:backgroundMark x1="97526" y1="29862" x2="91927" y2="13360"/>
                        <a14:backgroundMark x1="68880" y1="22986" x2="66797" y2="23183"/>
                        <a14:backgroundMark x1="64323" y1="22593" x2="64323" y2="22593"/>
                        <a14:backgroundMark x1="65365" y1="23576" x2="65365" y2="23576"/>
                        <a14:backgroundMark x1="66536" y1="23183" x2="66536" y2="23772"/>
                        <a14:backgroundMark x1="66406" y1="23379" x2="66406" y2="23379"/>
                        <a14:backgroundMark x1="70182" y1="22790" x2="70182" y2="22790"/>
                        <a14:backgroundMark x1="69271" y1="22593" x2="69271" y2="22593"/>
                        <a14:backgroundMark x1="69271" y1="22986" x2="69271" y2="23576"/>
                        <a14:backgroundMark x1="73828" y1="22004" x2="73307" y2="22790"/>
                        <a14:backgroundMark x1="28255" y1="26719" x2="26693" y2="22593"/>
                        <a14:backgroundMark x1="6380" y1="27308" x2="2474" y2="10413"/>
                        <a14:backgroundMark x1="2474" y1="10413" x2="4297" y2="28487"/>
                        <a14:backgroundMark x1="4297" y1="28487" x2="391" y2="44204"/>
                        <a14:backgroundMark x1="391" y1="44204" x2="4036" y2="28684"/>
                        <a14:backgroundMark x1="4036" y1="28684" x2="6510" y2="25737"/>
                        <a14:backgroundMark x1="25130" y1="23969" x2="25130" y2="23969"/>
                        <a14:backgroundMark x1="27083" y1="25540" x2="26042" y2="18468"/>
                        <a14:backgroundMark x1="46094" y1="57564" x2="46094" y2="56582"/>
                        <a14:backgroundMark x1="46745" y1="55796" x2="46745" y2="55796"/>
                        <a14:backgroundMark x1="15234" y1="11984" x2="15234" y2="11984"/>
                        <a14:backgroundMark x1="14974" y1="12377" x2="12500" y2="9627"/>
                        <a14:backgroundMark x1="14844" y1="12967" x2="17188" y2="10806"/>
                        <a14:backgroundMark x1="15365" y1="11395" x2="14974" y2="11002"/>
                        <a14:backgroundMark x1="15104" y1="11395" x2="13802" y2="10413"/>
                        <a14:backgroundMark x1="14714" y1="11002" x2="12891" y2="10020"/>
                        <a14:backgroundMark x1="12891" y1="10216" x2="12891" y2="10216"/>
                        <a14:backgroundMark x1="12760" y1="10806" x2="12760" y2="10806"/>
                        <a14:backgroundMark x1="13281" y1="10609" x2="12500" y2="10020"/>
                        <a14:backgroundMark x1="3516" y1="41650" x2="0" y2="51081"/>
                        <a14:backgroundMark x1="2214" y1="47348" x2="1302" y2="66012"/>
                        <a14:backgroundMark x1="6641" y1="93517" x2="6641" y2="93517"/>
                        <a14:backgroundMark x1="6120" y1="95088" x2="1172" y2="95088"/>
                        <a14:backgroundMark x1="1042" y1="96857" x2="7161" y2="88409"/>
                        <a14:backgroundMark x1="6380" y1="93517" x2="7292" y2="88998"/>
                        <a14:backgroundMark x1="6510" y1="93320" x2="6510" y2="93320"/>
                        <a14:backgroundMark x1="5339" y1="92534" x2="5339" y2="91945"/>
                        <a14:backgroundMark x1="5729" y1="93124" x2="6641" y2="92141"/>
                        <a14:backgroundMark x1="6641" y1="91356" x2="4427" y2="96071"/>
                        <a14:backgroundMark x1="5208" y1="90570" x2="5729" y2="91159"/>
                        <a14:backgroundMark x1="8724" y1="87230" x2="7422" y2="93124"/>
                        <a14:backgroundMark x1="8073" y1="86248" x2="6641" y2="90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85" y="3968885"/>
            <a:ext cx="4359215" cy="2889115"/>
          </a:xfrm>
          <a:prstGeom prst="rect">
            <a:avLst/>
          </a:prstGeom>
        </p:spPr>
      </p:pic>
      <p:pic>
        <p:nvPicPr>
          <p:cNvPr id="1026" name="Picture 2" descr="Connecticut police receive millions of dollars in military equipment from  program that's under fire">
            <a:extLst>
              <a:ext uri="{FF2B5EF4-FFF2-40B4-BE49-F238E27FC236}">
                <a16:creationId xmlns:a16="http://schemas.microsoft.com/office/drawing/2014/main" id="{DBBFB1E9-927C-4B8C-ACF3-6C072355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8182" l="5707" r="94423">
                        <a14:foregroundMark x1="74319" y1="48687" x2="84306" y2="36566"/>
                        <a14:foregroundMark x1="84306" y1="36566" x2="97017" y2="68485"/>
                        <a14:foregroundMark x1="90815" y1="82804" x2="89754" y2="85253"/>
                        <a14:foregroundMark x1="97017" y1="68485" x2="94514" y2="74264"/>
                        <a14:foregroundMark x1="89754" y1="85253" x2="52140" y2="81616"/>
                        <a14:foregroundMark x1="41771" y1="89983" x2="41375" y2="90303"/>
                        <a14:foregroundMark x1="52140" y1="81616" x2="45721" y2="86796"/>
                        <a14:foregroundMark x1="41375" y1="90303" x2="28923" y2="90909"/>
                        <a14:foregroundMark x1="28923" y1="90909" x2="17639" y2="83636"/>
                        <a14:foregroundMark x1="17639" y1="83636" x2="5707" y2="82424"/>
                        <a14:foregroundMark x1="5707" y1="82424" x2="17121" y2="74747"/>
                        <a14:foregroundMark x1="17406" y1="68673" x2="17673" y2="62966"/>
                        <a14:foregroundMark x1="17121" y1="74747" x2="17221" y2="72617"/>
                        <a14:foregroundMark x1="19844" y1="55325" x2="30480" y2="55152"/>
                        <a14:foregroundMark x1="36849" y1="44444" x2="38651" y2="41414"/>
                        <a14:foregroundMark x1="36488" y1="45051" x2="36849" y2="44444"/>
                        <a14:foregroundMark x1="33846" y1="49493" x2="36488" y2="45051"/>
                        <a14:foregroundMark x1="33364" y1="50303" x2="33569" y2="49958"/>
                        <a14:foregroundMark x1="30480" y1="55152" x2="33364" y2="50303"/>
                        <a14:foregroundMark x1="38651" y1="41414" x2="51232" y2="37374"/>
                        <a14:foregroundMark x1="49118" y1="18586" x2="49027" y2="17778"/>
                        <a14:foregroundMark x1="49255" y1="19798" x2="49118" y2="18586"/>
                        <a14:foregroundMark x1="49300" y1="20202" x2="49255" y2="19798"/>
                        <a14:foregroundMark x1="49368" y1="20808" x2="49300" y2="20202"/>
                        <a14:foregroundMark x1="49527" y1="22222" x2="49368" y2="20808"/>
                        <a14:foregroundMark x1="49663" y1="23434" x2="49527" y2="22222"/>
                        <a14:foregroundMark x1="50209" y1="28283" x2="49663" y2="23434"/>
                        <a14:foregroundMark x1="50482" y1="30707" x2="50209" y2="28283"/>
                        <a14:foregroundMark x1="51232" y1="37374" x2="50482" y2="30707"/>
                        <a14:foregroundMark x1="52376" y1="20808" x2="70687" y2="37374"/>
                        <a14:foregroundMark x1="51706" y1="20202" x2="52376" y2="20808"/>
                        <a14:foregroundMark x1="51260" y1="19798" x2="51706" y2="20202"/>
                        <a14:foregroundMark x1="49920" y1="18586" x2="51260" y2="19798"/>
                        <a14:foregroundMark x1="49027" y1="17778" x2="49920" y2="18586"/>
                        <a14:foregroundMark x1="38132" y1="93737" x2="32036" y2="92323"/>
                        <a14:foregroundMark x1="39300" y1="92525" x2="28016" y2="93131"/>
                        <a14:foregroundMark x1="38132" y1="94949" x2="28923" y2="94949"/>
                        <a14:foregroundMark x1="69520" y1="89697" x2="69520" y2="89697"/>
                        <a14:foregroundMark x1="68482" y1="89293" x2="68482" y2="89293"/>
                        <a14:foregroundMark x1="67445" y1="89495" x2="73022" y2="89899"/>
                        <a14:foregroundMark x1="70947" y1="90505" x2="70947" y2="90505"/>
                        <a14:foregroundMark x1="71336" y1="90505" x2="71336" y2="90505"/>
                        <a14:foregroundMark x1="94423" y1="64646" x2="94423" y2="64646"/>
                        <a14:backgroundMark x1="15953" y1="58990" x2="15953" y2="58990"/>
                        <a14:backgroundMark x1="44617" y1="89293" x2="44617" y2="89293"/>
                        <a14:backgroundMark x1="91958" y1="81212" x2="91958" y2="81212"/>
                        <a14:backgroundMark x1="92348" y1="79596" x2="92348" y2="79596"/>
                        <a14:backgroundMark x1="91569" y1="80404" x2="91569" y2="80404"/>
                        <a14:backgroundMark x1="91440" y1="78384" x2="91958" y2="80202"/>
                        <a14:backgroundMark x1="9339" y1="65657" x2="9339" y2="65657"/>
                        <a14:backgroundMark x1="50713" y1="28283" x2="50713" y2="28283"/>
                        <a14:backgroundMark x1="50195" y1="30707" x2="50195" y2="30707"/>
                        <a14:backgroundMark x1="34760" y1="45051" x2="34760" y2="45051"/>
                        <a14:backgroundMark x1="35927" y1="44444" x2="35927" y2="44444"/>
                        <a14:backgroundMark x1="33074" y1="50303" x2="33074" y2="50303"/>
                        <a14:backgroundMark x1="33463" y1="50101" x2="33463" y2="50101"/>
                        <a14:backgroundMark x1="33722" y1="50707" x2="33722" y2="48889"/>
                        <a14:backgroundMark x1="17769" y1="53535" x2="16991" y2="62828"/>
                        <a14:backgroundMark x1="16991" y1="71515" x2="16602" y2="62626"/>
                        <a14:backgroundMark x1="16861" y1="69899" x2="16991" y2="61212"/>
                        <a14:backgroundMark x1="43580" y1="88687" x2="43580" y2="88687"/>
                        <a14:backgroundMark x1="45136" y1="87273" x2="44228" y2="88889"/>
                        <a14:backgroundMark x1="43580" y1="87677" x2="44099" y2="89899"/>
                        <a14:backgroundMark x1="91829" y1="80606" x2="91958" y2="82626"/>
                        <a14:backgroundMark x1="54864" y1="20202" x2="54864" y2="20202"/>
                        <a14:backgroundMark x1="50973" y1="23434" x2="50973" y2="23434"/>
                        <a14:backgroundMark x1="50973" y1="22222" x2="50973" y2="22222"/>
                        <a14:backgroundMark x1="51492" y1="20808" x2="51492" y2="20808"/>
                        <a14:backgroundMark x1="51492" y1="20202" x2="51492" y2="20202"/>
                        <a14:backgroundMark x1="49546" y1="20808" x2="49546" y2="20808"/>
                        <a14:backgroundMark x1="49676" y1="19798" x2="49676" y2="19798"/>
                        <a14:backgroundMark x1="49805" y1="18586" x2="49805" y2="18586"/>
                        <a14:backgroundMark x1="50065" y1="18586" x2="50065" y2="18586"/>
                        <a14:backgroundMark x1="49157" y1="17576" x2="49157" y2="17576"/>
                        <a14:backgroundMark x1="27237" y1="97576" x2="27237" y2="97576"/>
                        <a14:backgroundMark x1="22827" y1="97576" x2="29053" y2="98788"/>
                        <a14:backgroundMark x1="30220" y1="98788" x2="30220" y2="98788"/>
                        <a14:backgroundMark x1="38003" y1="99394" x2="38003" y2="99394"/>
                        <a14:backgroundMark x1="63294" y1="91515" x2="63294" y2="91515"/>
                        <a14:backgroundMark x1="59922" y1="90505" x2="71984" y2="94141"/>
                        <a14:backgroundMark x1="71984" y1="94141" x2="60830" y2="90505"/>
                        <a14:backgroundMark x1="94423" y1="75354" x2="96368" y2="76566"/>
                        <a14:backgroundMark x1="93126" y1="75758" x2="93126" y2="75758"/>
                        <a14:backgroundMark x1="93774" y1="76162" x2="93774" y2="76162"/>
                        <a14:backgroundMark x1="94682" y1="74949" x2="94682" y2="74949"/>
                        <a14:backgroundMark x1="93904" y1="75960" x2="93385" y2="77576"/>
                        <a14:backgroundMark x1="94942" y1="74747" x2="93904" y2="76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983">
            <a:off x="3885847" y="4413874"/>
            <a:ext cx="4000502" cy="25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4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5A3DD4-9F32-4920-B9FC-778A9A591D4B}"/>
              </a:ext>
            </a:extLst>
          </p:cNvPr>
          <p:cNvSpPr txBox="1">
            <a:spLocks/>
          </p:cNvSpPr>
          <p:nvPr/>
        </p:nvSpPr>
        <p:spPr>
          <a:xfrm>
            <a:off x="4219134" y="633611"/>
            <a:ext cx="3819076" cy="41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57BDEA-2F2F-49B2-A134-18CDA3C19D9A}"/>
              </a:ext>
            </a:extLst>
          </p:cNvPr>
          <p:cNvSpPr txBox="1">
            <a:spLocks/>
          </p:cNvSpPr>
          <p:nvPr/>
        </p:nvSpPr>
        <p:spPr>
          <a:xfrm>
            <a:off x="49951" y="-69528"/>
            <a:ext cx="6437700" cy="577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FINAL MODEL SELECTION CONTINUE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2B9B2-5C87-43B6-B33E-A384C96B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9" y="842411"/>
            <a:ext cx="5788209" cy="5848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77FBF-CD95-47F3-952B-9B3FBE4A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08" y="1397096"/>
            <a:ext cx="4778158" cy="4367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6585FBE-AA6C-4CFB-B614-6B349A28ACE2}"/>
              </a:ext>
            </a:extLst>
          </p:cNvPr>
          <p:cNvSpPr txBox="1">
            <a:spLocks/>
          </p:cNvSpPr>
          <p:nvPr/>
        </p:nvSpPr>
        <p:spPr>
          <a:xfrm>
            <a:off x="6822654" y="508268"/>
            <a:ext cx="4793812" cy="873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Interpretation of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428021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37DEC-7352-489E-9DFE-822C2469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93" y="7243566"/>
            <a:ext cx="5788209" cy="5848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5D5D04-EB58-44EC-8C27-6A151FE32338}"/>
              </a:ext>
            </a:extLst>
          </p:cNvPr>
          <p:cNvSpPr txBox="1">
            <a:spLocks/>
          </p:cNvSpPr>
          <p:nvPr/>
        </p:nvSpPr>
        <p:spPr>
          <a:xfrm>
            <a:off x="320200" y="851783"/>
            <a:ext cx="11322149" cy="1474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Model Interpretation:</a:t>
            </a:r>
            <a:endParaRPr lang="en-US" sz="1800" dirty="0"/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Random Effect – State standard deviation is low for the varying intercepts, meaning States varying some but not much.     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As body camera usage increases from the range of 0-40% (while all else holds the same) , we see police/trooper department related death fatalities decrease with a high level of statistical significance:</a:t>
            </a:r>
          </a:p>
          <a:p>
            <a:pPr marL="406400" algn="l"/>
            <a:r>
              <a:rPr lang="en-US" sz="1800" dirty="0"/>
              <a:t>                      (40-55% usage): 30%    |(55-70% usage): 36%    |(70-85% usage): 26%    |(85-100% usage): 25% 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As total money in the state is increased from the mean standard the likely hood of increased death cause by police/trooper departments increase by 18%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As the ratio of total money in the state on Mil Surplus going to police/trooper departments increase, the rate in which death occur increase: (40-60% usage): 24%    |(60-100% usage): 35% 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As total number of </a:t>
            </a:r>
            <a:r>
              <a:rPr lang="en-US" sz="1800" dirty="0" err="1"/>
              <a:t>DEMIL</a:t>
            </a:r>
            <a:r>
              <a:rPr lang="en-US" sz="1800" dirty="0"/>
              <a:t>-ed equipment under the “Q” category (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</a:rPr>
              <a:t>EUD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Robots, Repair Parts,  Tools, Non Tactical Equipment) increases on the mean standard scale, and while everything else holds the same,  death counts increase at 23%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As total number of </a:t>
            </a:r>
            <a:r>
              <a:rPr lang="en-US" sz="1800" dirty="0" err="1"/>
              <a:t>DEMIL</a:t>
            </a:r>
            <a:r>
              <a:rPr lang="en-US" sz="1800" dirty="0"/>
              <a:t>-ed equipment under the “C” category (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General Tactical Vehicles) increases </a:t>
            </a:r>
          </a:p>
          <a:p>
            <a:pPr marL="406400" algn="l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on the mean standard scale, and while everything else holds the same,  </a:t>
            </a:r>
          </a:p>
          <a:p>
            <a:pPr marL="406400" algn="l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death counts decrease at 18%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endParaRPr lang="en-US" sz="1800" i="0" u="none" strike="noStrike" dirty="0">
              <a:solidFill>
                <a:srgbClr val="000000"/>
              </a:solidFill>
              <a:effectLst/>
            </a:endParaRPr>
          </a:p>
          <a:p>
            <a:pPr marL="571500" indent="-1651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028700" lvl="1" indent="-165100">
              <a:buFont typeface="Arial" panose="020B0604020202020204" pitchFamily="34" charset="0"/>
              <a:buChar char="•"/>
            </a:pPr>
            <a:r>
              <a:rPr lang="en-US" sz="100" dirty="0"/>
              <a:t> </a:t>
            </a:r>
            <a:r>
              <a:rPr lang="en-US" sz="100" b="1" dirty="0"/>
              <a:t>	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5BAE7B-429F-4487-B74E-B2C848085F54}"/>
              </a:ext>
            </a:extLst>
          </p:cNvPr>
          <p:cNvSpPr txBox="1">
            <a:spLocks/>
          </p:cNvSpPr>
          <p:nvPr/>
        </p:nvSpPr>
        <p:spPr>
          <a:xfrm>
            <a:off x="434925" y="5130749"/>
            <a:ext cx="11322149" cy="1474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Limitation:</a:t>
            </a:r>
            <a:endParaRPr lang="en-US" sz="1800" dirty="0"/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Police Spending only covered Mil Surplus, and not commercial off the </a:t>
            </a:r>
          </a:p>
          <a:p>
            <a:pPr marL="406400" algn="l"/>
            <a:r>
              <a:rPr lang="en-US" sz="1800" dirty="0"/>
              <a:t>shelf equipment (</a:t>
            </a:r>
            <a:r>
              <a:rPr lang="en-US" sz="1800" dirty="0" err="1"/>
              <a:t>Multicamp</a:t>
            </a:r>
            <a:r>
              <a:rPr lang="en-US" sz="1800" dirty="0"/>
              <a:t> </a:t>
            </a:r>
            <a:r>
              <a:rPr lang="en-US" sz="1800" dirty="0" err="1"/>
              <a:t>CRE</a:t>
            </a:r>
            <a:r>
              <a:rPr lang="en-US" sz="1800" dirty="0"/>
              <a:t> Top and Bottoms = +$450).     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Full Police Budget comparison (Mil Type of Equip vs. Policing Equip)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Categorizing </a:t>
            </a:r>
            <a:r>
              <a:rPr lang="en-US" sz="1800" dirty="0" err="1"/>
              <a:t>DEMIL</a:t>
            </a:r>
            <a:r>
              <a:rPr lang="en-US" sz="1800" dirty="0"/>
              <a:t> codes vs. Actual Equipment Types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1800" dirty="0"/>
              <a:t>Investigating States Independently and the difference between Sheriff and Police Departments</a:t>
            </a:r>
          </a:p>
          <a:p>
            <a:pPr marL="406400" algn="l"/>
            <a:r>
              <a:rPr lang="en-US" sz="2400" b="1" dirty="0"/>
              <a:t>	</a:t>
            </a:r>
            <a:endParaRPr lang="en-US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B3EC0C-661C-464B-8F6E-FD4D286AA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99018" l="0" r="99870">
                        <a14:foregroundMark x1="54167" y1="62083" x2="50130" y2="44204"/>
                        <a14:foregroundMark x1="50130" y1="44204" x2="58594" y2="7466"/>
                        <a14:foregroundMark x1="63973" y1="22593" x2="64323" y2="23576"/>
                        <a14:foregroundMark x1="58594" y1="7466" x2="63973" y2="22593"/>
                        <a14:foregroundMark x1="74137" y1="22370" x2="75521" y2="22200"/>
                        <a14:foregroundMark x1="75521" y1="22200" x2="80078" y2="6876"/>
                        <a14:foregroundMark x1="80078" y1="6876" x2="83984" y2="24165"/>
                        <a14:foregroundMark x1="83984" y1="24165" x2="91183" y2="36772"/>
                        <a14:foregroundMark x1="94685" y1="50336" x2="99870" y2="70727"/>
                        <a14:foregroundMark x1="25140" y1="23969" x2="23828" y2="15324"/>
                        <a14:foregroundMark x1="26302" y1="31631" x2="25140" y2="23969"/>
                        <a14:foregroundMark x1="23828" y1="15324" x2="16736" y2="12249"/>
                        <a14:foregroundMark x1="12487" y1="10806" x2="11849" y2="30255"/>
                        <a14:foregroundMark x1="12500" y1="10413" x2="12487" y2="10806"/>
                        <a14:foregroundMark x1="11849" y1="30255" x2="5208" y2="44990"/>
                        <a14:foregroundMark x1="5208" y1="44990" x2="4665" y2="45379"/>
                        <a14:foregroundMark x1="19922" y1="36739" x2="20703" y2="56189"/>
                        <a14:foregroundMark x1="20703" y1="56189" x2="9505" y2="57957"/>
                        <a14:foregroundMark x1="9505" y1="57957" x2="12630" y2="81532"/>
                        <a14:foregroundMark x1="12630" y1="81532" x2="11849" y2="53438"/>
                        <a14:foregroundMark x1="11849" y1="53438" x2="15365" y2="35953"/>
                        <a14:foregroundMark x1="15365" y1="35953" x2="17578" y2="56385"/>
                        <a14:foregroundMark x1="17578" y1="56385" x2="8040" y2="85343"/>
                        <a14:foregroundMark x1="6128" y1="84887" x2="2865" y2="68369"/>
                        <a14:foregroundMark x1="2865" y1="68369" x2="5866" y2="85439"/>
                        <a14:foregroundMark x1="10501" y1="88092" x2="22266" y2="89391"/>
                        <a14:foregroundMark x1="22266" y1="89391" x2="42057" y2="58743"/>
                        <a14:foregroundMark x1="42057" y1="58743" x2="51823" y2="67191"/>
                        <a14:foregroundMark x1="51823" y1="67191" x2="60677" y2="53242"/>
                        <a14:foregroundMark x1="60677" y1="53242" x2="71354" y2="44401"/>
                        <a14:foregroundMark x1="71354" y1="44401" x2="78385" y2="31238"/>
                        <a14:foregroundMark x1="78385" y1="31238" x2="86979" y2="48134"/>
                        <a14:foregroundMark x1="86979" y1="48134" x2="89844" y2="65226"/>
                        <a14:foregroundMark x1="89844" y1="65226" x2="99740" y2="74656"/>
                        <a14:foregroundMark x1="99740" y1="74656" x2="88021" y2="83301"/>
                        <a14:foregroundMark x1="88021" y1="83301" x2="88672" y2="57760"/>
                        <a14:foregroundMark x1="88672" y1="57760" x2="76172" y2="91159"/>
                        <a14:foregroundMark x1="76172" y1="91159" x2="79948" y2="64440"/>
                        <a14:foregroundMark x1="79948" y1="64440" x2="74349" y2="82122"/>
                        <a14:foregroundMark x1="74349" y1="82122" x2="84505" y2="57564"/>
                        <a14:foregroundMark x1="84505" y1="57564" x2="74740" y2="89587"/>
                        <a14:foregroundMark x1="74740" y1="89587" x2="84505" y2="74460"/>
                        <a14:foregroundMark x1="84505" y1="74460" x2="71615" y2="79371"/>
                        <a14:foregroundMark x1="71615" y1="79371" x2="88151" y2="74460"/>
                        <a14:foregroundMark x1="88151" y1="74460" x2="59635" y2="85265"/>
                        <a14:foregroundMark x1="59635" y1="85265" x2="73177" y2="82908"/>
                        <a14:foregroundMark x1="73177" y1="82908" x2="50781" y2="89980"/>
                        <a14:foregroundMark x1="50781" y1="89980" x2="72526" y2="81729"/>
                        <a14:foregroundMark x1="72526" y1="81729" x2="55729" y2="80354"/>
                        <a14:foregroundMark x1="55729" y1="80354" x2="82161" y2="76031"/>
                        <a14:foregroundMark x1="82161" y1="76031" x2="49219" y2="75835"/>
                        <a14:foregroundMark x1="49219" y1="75835" x2="70703" y2="71120"/>
                        <a14:foregroundMark x1="70703" y1="71120" x2="36589" y2="74853"/>
                        <a14:foregroundMark x1="36589" y1="74853" x2="62370" y2="79371"/>
                        <a14:foregroundMark x1="62370" y1="79371" x2="30078" y2="83890"/>
                        <a14:foregroundMark x1="30078" y1="83890" x2="59766" y2="77800"/>
                        <a14:foregroundMark x1="59766" y1="77800" x2="25781" y2="80550"/>
                        <a14:foregroundMark x1="25781" y1="80550" x2="77865" y2="71316"/>
                        <a14:foregroundMark x1="77865" y1="71316" x2="18229" y2="86444"/>
                        <a14:foregroundMark x1="18229" y1="86444" x2="33203" y2="90963"/>
                        <a14:foregroundMark x1="33203" y1="90963" x2="21484" y2="94499"/>
                        <a14:foregroundMark x1="21484" y1="94499" x2="20443" y2="76621"/>
                        <a14:foregroundMark x1="20443" y1="76621" x2="10098" y2="87664"/>
                        <a14:foregroundMark x1="10602" y1="89294" x2="12370" y2="87819"/>
                        <a14:foregroundMark x1="12370" y1="87819" x2="38281" y2="94303"/>
                        <a14:foregroundMark x1="38281" y1="94303" x2="89974" y2="84086"/>
                        <a14:foregroundMark x1="89974" y1="84086" x2="99089" y2="98821"/>
                        <a14:foregroundMark x1="99089" y1="98821" x2="96745" y2="99018"/>
                        <a14:foregroundMark x1="5859" y1="50884" x2="5859" y2="50884"/>
                        <a14:foregroundMark x1="7292" y1="15128" x2="7292" y2="15128"/>
                        <a14:foregroundMark x1="4688" y1="46955" x2="4688" y2="46955"/>
                        <a14:backgroundMark x1="44531" y1="21611" x2="50130" y2="17485"/>
                        <a14:backgroundMark x1="45703" y1="24754" x2="44792" y2="26523"/>
                        <a14:backgroundMark x1="68750" y1="16306" x2="72266" y2="20039"/>
                        <a14:backgroundMark x1="71484" y1="23772" x2="73177" y2="23379"/>
                        <a14:backgroundMark x1="69792" y1="22593" x2="71224" y2="25737"/>
                        <a14:backgroundMark x1="68490" y1="22986" x2="68750" y2="22200"/>
                        <a14:backgroundMark x1="66406" y1="24558" x2="66406" y2="24558"/>
                        <a14:backgroundMark x1="66146" y1="24754" x2="65625" y2="25147"/>
                        <a14:backgroundMark x1="65495" y1="24754" x2="65495" y2="24754"/>
                        <a14:backgroundMark x1="65495" y1="24754" x2="65495" y2="24754"/>
                        <a14:backgroundMark x1="64193" y1="24754" x2="64193" y2="24754"/>
                        <a14:backgroundMark x1="64193" y1="23772" x2="64193" y2="23772"/>
                        <a14:backgroundMark x1="66146" y1="22593" x2="66146" y2="22593"/>
                        <a14:backgroundMark x1="67708" y1="22200" x2="67708" y2="22200"/>
                        <a14:backgroundMark x1="68490" y1="22593" x2="68490" y2="22593"/>
                        <a14:backgroundMark x1="68620" y1="22593" x2="68620" y2="22593"/>
                        <a14:backgroundMark x1="73698" y1="22593" x2="73698" y2="22593"/>
                        <a14:backgroundMark x1="87891" y1="15521" x2="93359" y2="30845"/>
                        <a14:backgroundMark x1="93359" y1="30845" x2="94141" y2="48134"/>
                        <a14:backgroundMark x1="94141" y1="48134" x2="97396" y2="31238"/>
                        <a14:backgroundMark x1="97396" y1="31238" x2="99609" y2="49116"/>
                        <a14:backgroundMark x1="99609" y1="49116" x2="97786" y2="24558"/>
                        <a14:backgroundMark x1="97786" y1="24558" x2="98047" y2="42240"/>
                        <a14:backgroundMark x1="98047" y1="42240" x2="97656" y2="10413"/>
                        <a14:backgroundMark x1="97656" y1="10413" x2="93490" y2="29470"/>
                        <a14:backgroundMark x1="93490" y1="29470" x2="93229" y2="50295"/>
                        <a14:backgroundMark x1="93229" y1="50295" x2="97786" y2="28684"/>
                        <a14:backgroundMark x1="97786" y1="28684" x2="96224" y2="46955"/>
                        <a14:backgroundMark x1="96224" y1="46955" x2="97526" y2="29862"/>
                        <a14:backgroundMark x1="97526" y1="29862" x2="91927" y2="13360"/>
                        <a14:backgroundMark x1="68880" y1="22986" x2="66797" y2="23183"/>
                        <a14:backgroundMark x1="64323" y1="22593" x2="64323" y2="22593"/>
                        <a14:backgroundMark x1="65365" y1="23576" x2="65365" y2="23576"/>
                        <a14:backgroundMark x1="66536" y1="23183" x2="66536" y2="23772"/>
                        <a14:backgroundMark x1="66406" y1="23379" x2="66406" y2="23379"/>
                        <a14:backgroundMark x1="70182" y1="22790" x2="70182" y2="22790"/>
                        <a14:backgroundMark x1="69271" y1="22593" x2="69271" y2="22593"/>
                        <a14:backgroundMark x1="69271" y1="22986" x2="69271" y2="23576"/>
                        <a14:backgroundMark x1="73828" y1="22004" x2="73307" y2="22790"/>
                        <a14:backgroundMark x1="28255" y1="26719" x2="26693" y2="22593"/>
                        <a14:backgroundMark x1="6380" y1="27308" x2="2474" y2="10413"/>
                        <a14:backgroundMark x1="2474" y1="10413" x2="4297" y2="28487"/>
                        <a14:backgroundMark x1="4297" y1="28487" x2="391" y2="44204"/>
                        <a14:backgroundMark x1="391" y1="44204" x2="4036" y2="28684"/>
                        <a14:backgroundMark x1="4036" y1="28684" x2="6510" y2="25737"/>
                        <a14:backgroundMark x1="25130" y1="23969" x2="25130" y2="23969"/>
                        <a14:backgroundMark x1="27083" y1="25540" x2="26042" y2="18468"/>
                        <a14:backgroundMark x1="46094" y1="57564" x2="46094" y2="56582"/>
                        <a14:backgroundMark x1="46745" y1="55796" x2="46745" y2="55796"/>
                        <a14:backgroundMark x1="15234" y1="11984" x2="15234" y2="11984"/>
                        <a14:backgroundMark x1="14974" y1="12377" x2="12500" y2="9627"/>
                        <a14:backgroundMark x1="14844" y1="12967" x2="17188" y2="10806"/>
                        <a14:backgroundMark x1="15365" y1="11395" x2="14974" y2="11002"/>
                        <a14:backgroundMark x1="15104" y1="11395" x2="13802" y2="10413"/>
                        <a14:backgroundMark x1="14714" y1="11002" x2="12891" y2="10020"/>
                        <a14:backgroundMark x1="12891" y1="10216" x2="12891" y2="10216"/>
                        <a14:backgroundMark x1="12760" y1="10806" x2="12760" y2="10806"/>
                        <a14:backgroundMark x1="13281" y1="10609" x2="12500" y2="10020"/>
                        <a14:backgroundMark x1="3516" y1="41650" x2="0" y2="51081"/>
                        <a14:backgroundMark x1="2214" y1="47348" x2="1302" y2="66012"/>
                        <a14:backgroundMark x1="6641" y1="93517" x2="6641" y2="93517"/>
                        <a14:backgroundMark x1="6120" y1="95088" x2="1172" y2="95088"/>
                        <a14:backgroundMark x1="1042" y1="96857" x2="7161" y2="88409"/>
                        <a14:backgroundMark x1="6380" y1="93517" x2="7292" y2="88998"/>
                        <a14:backgroundMark x1="6510" y1="93320" x2="6510" y2="93320"/>
                        <a14:backgroundMark x1="5339" y1="92534" x2="5339" y2="91945"/>
                        <a14:backgroundMark x1="5729" y1="93124" x2="6641" y2="92141"/>
                        <a14:backgroundMark x1="6641" y1="91356" x2="4427" y2="96071"/>
                        <a14:backgroundMark x1="5208" y1="90570" x2="5729" y2="91159"/>
                        <a14:backgroundMark x1="8724" y1="87230" x2="7422" y2="93124"/>
                        <a14:backgroundMark x1="8073" y1="86248" x2="6641" y2="90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08" r="24773"/>
          <a:stretch/>
        </p:blipFill>
        <p:spPr>
          <a:xfrm>
            <a:off x="10839827" y="3968884"/>
            <a:ext cx="1352172" cy="288911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41363E9-D7EB-4E97-8B4E-B80AC6218AE8}"/>
              </a:ext>
            </a:extLst>
          </p:cNvPr>
          <p:cNvSpPr/>
          <p:nvPr/>
        </p:nvSpPr>
        <p:spPr>
          <a:xfrm>
            <a:off x="10892451" y="3950475"/>
            <a:ext cx="1246924" cy="220979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1F2BDD-4842-4ED2-89AE-817AD8CDC9D2}"/>
              </a:ext>
            </a:extLst>
          </p:cNvPr>
          <p:cNvSpPr/>
          <p:nvPr/>
        </p:nvSpPr>
        <p:spPr>
          <a:xfrm>
            <a:off x="9550400" y="4482343"/>
            <a:ext cx="1295400" cy="521457"/>
          </a:xfrm>
          <a:custGeom>
            <a:avLst/>
            <a:gdLst>
              <a:gd name="connsiteX0" fmla="*/ 0 w 1295400"/>
              <a:gd name="connsiteY0" fmla="*/ 521457 h 521457"/>
              <a:gd name="connsiteX1" fmla="*/ 736600 w 1295400"/>
              <a:gd name="connsiteY1" fmla="*/ 38857 h 521457"/>
              <a:gd name="connsiteX2" fmla="*/ 1295400 w 1295400"/>
              <a:gd name="connsiteY2" fmla="*/ 64257 h 52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521457">
                <a:moveTo>
                  <a:pt x="0" y="521457"/>
                </a:moveTo>
                <a:cubicBezTo>
                  <a:pt x="260350" y="318257"/>
                  <a:pt x="520700" y="115057"/>
                  <a:pt x="736600" y="38857"/>
                </a:cubicBezTo>
                <a:cubicBezTo>
                  <a:pt x="952500" y="-37343"/>
                  <a:pt x="1123950" y="13457"/>
                  <a:pt x="1295400" y="64257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8B03BA-EB0A-4095-86CE-BC41B3434363}"/>
              </a:ext>
            </a:extLst>
          </p:cNvPr>
          <p:cNvCxnSpPr/>
          <p:nvPr/>
        </p:nvCxnSpPr>
        <p:spPr>
          <a:xfrm>
            <a:off x="4004491" y="2147390"/>
            <a:ext cx="0" cy="2413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EEC28D-4787-49C2-AB7D-5FA12D261DA8}"/>
              </a:ext>
            </a:extLst>
          </p:cNvPr>
          <p:cNvCxnSpPr/>
          <p:nvPr/>
        </p:nvCxnSpPr>
        <p:spPr>
          <a:xfrm>
            <a:off x="8498114" y="2147390"/>
            <a:ext cx="0" cy="2413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FCEC6-CCBD-4CF3-9740-E2970A246300}"/>
              </a:ext>
            </a:extLst>
          </p:cNvPr>
          <p:cNvCxnSpPr/>
          <p:nvPr/>
        </p:nvCxnSpPr>
        <p:spPr>
          <a:xfrm>
            <a:off x="6251303" y="2137593"/>
            <a:ext cx="0" cy="2413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DBF22D-0D42-45CC-9AA8-495F1846CD79}"/>
              </a:ext>
            </a:extLst>
          </p:cNvPr>
          <p:cNvCxnSpPr>
            <a:cxnSpLocks/>
          </p:cNvCxnSpPr>
          <p:nvPr/>
        </p:nvCxnSpPr>
        <p:spPr>
          <a:xfrm>
            <a:off x="10830393" y="2136323"/>
            <a:ext cx="0" cy="2413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F09EA-5AF3-4FB4-9A32-11360776656B}"/>
              </a:ext>
            </a:extLst>
          </p:cNvPr>
          <p:cNvCxnSpPr>
            <a:cxnSpLocks/>
          </p:cNvCxnSpPr>
          <p:nvPr/>
        </p:nvCxnSpPr>
        <p:spPr>
          <a:xfrm flipV="1">
            <a:off x="5156743" y="2590800"/>
            <a:ext cx="0" cy="25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B7CE35-DEAA-412F-B40C-E132B2A9050C}"/>
              </a:ext>
            </a:extLst>
          </p:cNvPr>
          <p:cNvCxnSpPr>
            <a:cxnSpLocks/>
          </p:cNvCxnSpPr>
          <p:nvPr/>
        </p:nvCxnSpPr>
        <p:spPr>
          <a:xfrm flipV="1">
            <a:off x="5573938" y="3100796"/>
            <a:ext cx="0" cy="25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204461-7E32-4396-96F4-EFAE6FD0211E}"/>
              </a:ext>
            </a:extLst>
          </p:cNvPr>
          <p:cNvCxnSpPr>
            <a:cxnSpLocks/>
          </p:cNvCxnSpPr>
          <p:nvPr/>
        </p:nvCxnSpPr>
        <p:spPr>
          <a:xfrm flipV="1">
            <a:off x="7907563" y="3100795"/>
            <a:ext cx="0" cy="25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AF4C98-8F14-4C7F-AEE7-D4D5B07B6E3F}"/>
              </a:ext>
            </a:extLst>
          </p:cNvPr>
          <p:cNvCxnSpPr>
            <a:cxnSpLocks/>
          </p:cNvCxnSpPr>
          <p:nvPr/>
        </p:nvCxnSpPr>
        <p:spPr>
          <a:xfrm flipV="1">
            <a:off x="2508249" y="3840296"/>
            <a:ext cx="0" cy="25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17A751-8854-4E5D-811B-7FA744EA86D5}"/>
              </a:ext>
            </a:extLst>
          </p:cNvPr>
          <p:cNvCxnSpPr/>
          <p:nvPr/>
        </p:nvCxnSpPr>
        <p:spPr>
          <a:xfrm>
            <a:off x="3697530" y="4611916"/>
            <a:ext cx="0" cy="2413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7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CA6D-4C59-440A-96D0-F318D0D6E1EC}"/>
              </a:ext>
            </a:extLst>
          </p:cNvPr>
          <p:cNvSpPr txBox="1"/>
          <p:nvPr/>
        </p:nvSpPr>
        <p:spPr>
          <a:xfrm>
            <a:off x="215433" y="842411"/>
            <a:ext cx="530318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>
                <a:ln w="635">
                  <a:noFill/>
                </a:ln>
              </a:rPr>
              <a:t>Trend of police militarization and police incurred deaths have been apparently rising </a:t>
            </a:r>
          </a:p>
          <a:p>
            <a:endParaRPr lang="en-US" sz="1600" dirty="0">
              <a:ln w="635">
                <a:noFill/>
              </a:ln>
            </a:endParaRPr>
          </a:p>
          <a:p>
            <a:r>
              <a:rPr lang="en-US" sz="1600" dirty="0">
                <a:ln w="635">
                  <a:noFill/>
                </a:ln>
              </a:rPr>
              <a:t>- The 1033 Program: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n w="635">
                  <a:noFill/>
                </a:ln>
              </a:rPr>
              <a:t>Created by the National Defense Authorization Act for Fiscal Year 1997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n w="635">
                  <a:noFill/>
                </a:ln>
              </a:rPr>
              <a:t>Allowed law enforcement agencies to acquire military hardware. </a:t>
            </a:r>
          </a:p>
          <a:p>
            <a:pPr lvl="1"/>
            <a:endParaRPr lang="en-US" sz="1600" dirty="0">
              <a:ln w="635">
                <a:noFill/>
              </a:ln>
            </a:endParaRPr>
          </a:p>
          <a:p>
            <a:pPr marL="342900" indent="-342900">
              <a:buFontTx/>
              <a:buChar char="-"/>
            </a:pPr>
            <a:r>
              <a:rPr lang="en-US" sz="1600" dirty="0">
                <a:ln w="635">
                  <a:noFill/>
                </a:ln>
              </a:rPr>
              <a:t>Key Questions I investigated:</a:t>
            </a:r>
          </a:p>
          <a:p>
            <a:pPr marL="342900" indent="-342900">
              <a:buFontTx/>
              <a:buChar char="-"/>
            </a:pPr>
            <a:endParaRPr lang="en-US" sz="1600" dirty="0">
              <a:ln w="635">
                <a:noFill/>
              </a:ln>
            </a:endParaRPr>
          </a:p>
          <a:p>
            <a:pPr lvl="1"/>
            <a:r>
              <a:rPr lang="en-US" sz="1600" dirty="0">
                <a:ln w="635">
                  <a:noFill/>
                </a:ln>
              </a:rPr>
              <a:t>1. Is there a relationship between the overall military surplus value a state police departments spend and the normalized police brutality rate to their population?</a:t>
            </a:r>
          </a:p>
          <a:p>
            <a:pPr lvl="1"/>
            <a:endParaRPr lang="en-US" sz="1600" dirty="0">
              <a:ln w="635">
                <a:noFill/>
              </a:ln>
            </a:endParaRPr>
          </a:p>
          <a:p>
            <a:pPr lvl="1"/>
            <a:r>
              <a:rPr lang="en-US" sz="1600" dirty="0">
                <a:ln w="635">
                  <a:noFill/>
                </a:ln>
              </a:rPr>
              <a:t>2. Are there specific equipment (weapons vs. officer equipment as an example) that provide better indicators of police-involved deaths?</a:t>
            </a:r>
          </a:p>
          <a:p>
            <a:pPr lvl="1"/>
            <a:endParaRPr lang="en-US" sz="1400" b="1" dirty="0">
              <a:ln w="3175">
                <a:solidFill>
                  <a:schemeClr val="bg1"/>
                </a:solidFill>
              </a:ln>
            </a:endParaRPr>
          </a:p>
          <a:p>
            <a:endParaRPr lang="en-US" sz="1400" b="1" dirty="0">
              <a:ln w="3175">
                <a:solidFill>
                  <a:schemeClr val="bg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C7E7E-92EE-46DB-B039-A316D34F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75" y="169788"/>
            <a:ext cx="6057900" cy="32575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E2A96-D229-4958-9D44-376D11FA47CE}"/>
              </a:ext>
            </a:extLst>
          </p:cNvPr>
          <p:cNvSpPr txBox="1"/>
          <p:nvPr/>
        </p:nvSpPr>
        <p:spPr>
          <a:xfrm>
            <a:off x="5981275" y="3144383"/>
            <a:ext cx="605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ln w="635">
                  <a:solidFill>
                    <a:schemeClr val="bg1"/>
                  </a:solidFill>
                </a:ln>
              </a:rPr>
              <a:t>2019 Police Cause Over 1000 Deaths - Source: Forbes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8EE24-1185-4BF5-8061-80E0EF593ED8}"/>
              </a:ext>
            </a:extLst>
          </p:cNvPr>
          <p:cNvSpPr txBox="1"/>
          <p:nvPr/>
        </p:nvSpPr>
        <p:spPr>
          <a:xfrm>
            <a:off x="5901166" y="3569507"/>
            <a:ext cx="609700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 are slight variations between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Police and Trooper Departments increase the use of Body Camera Usage from the ratio category of 0-40%, the rate of deaths decease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total spending on Military Surplus increase, there is evidence that that rates of deaths cause by police/trooper departments increase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the ratio of Mil Surplus spending increase for Police/Trooper departments so dies the rate of deaths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6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C1487-57C4-4173-9462-6CBAFFE39BED}"/>
              </a:ext>
            </a:extLst>
          </p:cNvPr>
          <p:cNvSpPr txBox="1"/>
          <p:nvPr/>
        </p:nvSpPr>
        <p:spPr>
          <a:xfrm>
            <a:off x="398006" y="2318105"/>
            <a:ext cx="8926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Assumptions</a:t>
            </a:r>
          </a:p>
          <a:p>
            <a:pPr lvl="1"/>
            <a:r>
              <a:rPr lang="en-US" sz="1600" dirty="0"/>
              <a:t>• The events occur independently</a:t>
            </a:r>
          </a:p>
          <a:p>
            <a:pPr lvl="1"/>
            <a:r>
              <a:rPr lang="en-US" sz="1600" dirty="0"/>
              <a:t>• The events occur at random</a:t>
            </a:r>
          </a:p>
          <a:p>
            <a:pPr lvl="1"/>
            <a:r>
              <a:rPr lang="en-US" sz="1600" dirty="0"/>
              <a:t>• The probability of an event occurring in a given time interval does not vary with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113A2-8943-4F3B-B6CF-3CA0D6AD7227}"/>
              </a:ext>
            </a:extLst>
          </p:cNvPr>
          <p:cNvSpPr txBox="1"/>
          <p:nvPr/>
        </p:nvSpPr>
        <p:spPr>
          <a:xfrm>
            <a:off x="398006" y="600292"/>
            <a:ext cx="110319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Sources</a:t>
            </a:r>
            <a:endParaRPr lang="en-US" sz="1600" dirty="0"/>
          </a:p>
          <a:p>
            <a:pPr lvl="1"/>
            <a:r>
              <a:rPr lang="en-US" sz="1600" dirty="0"/>
              <a:t>• Washington Post – Police Fatality Shooting Data set from 2015-2019</a:t>
            </a:r>
          </a:p>
          <a:p>
            <a:pPr lvl="1"/>
            <a:r>
              <a:rPr lang="en-US" sz="1600" dirty="0"/>
              <a:t>• Defense Logistics Agency – 1033 Program from late 1990’s to present  	</a:t>
            </a:r>
          </a:p>
          <a:p>
            <a:pPr lvl="1"/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https://www.dla.mil/DispositionServices/Offers/</a:t>
            </a:r>
          </a:p>
          <a:p>
            <a:pPr lvl="1"/>
            <a:r>
              <a:rPr lang="en-US" sz="1600" dirty="0">
                <a:hlinkClick r:id="rId2"/>
              </a:rPr>
              <a:t>Reutilization/LawEnforcement/JoinTheProgram.aspx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• US Census Bureau – Population Data for State from 2015-2019</a:t>
            </a:r>
          </a:p>
          <a:p>
            <a:pPr lvl="1"/>
            <a:endParaRPr lang="en-US" sz="1600" dirty="0"/>
          </a:p>
        </p:txBody>
      </p:sp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8141179-AF2B-47A6-B9E1-B4109F01715F}"/>
              </a:ext>
            </a:extLst>
          </p:cNvPr>
          <p:cNvGraphicFramePr>
            <a:graphicFrameLocks noGrp="1"/>
          </p:cNvGraphicFramePr>
          <p:nvPr/>
        </p:nvGraphicFramePr>
        <p:xfrm>
          <a:off x="406400" y="4129681"/>
          <a:ext cx="5689600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5790830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5392574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06625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431488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399084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9910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8324364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2000" b="0" dirty="0"/>
                        <a:t>Number Of States Represented For Each Year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8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8663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9BF1EFF-F830-4840-BD0B-638A3CFBF728}"/>
              </a:ext>
            </a:extLst>
          </p:cNvPr>
          <p:cNvSpPr txBox="1"/>
          <p:nvPr/>
        </p:nvSpPr>
        <p:spPr>
          <a:xfrm>
            <a:off x="357187" y="35701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34CB3-0CDC-48ED-9CA2-1C51B88E05F8}"/>
              </a:ext>
            </a:extLst>
          </p:cNvPr>
          <p:cNvSpPr txBox="1"/>
          <p:nvPr/>
        </p:nvSpPr>
        <p:spPr>
          <a:xfrm>
            <a:off x="166998" y="589493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>
                  <a:noFill/>
                </a:ln>
              </a:rPr>
              <a:t>After merging and aggregating the data we</a:t>
            </a:r>
          </a:p>
          <a:p>
            <a:pPr algn="ctr"/>
            <a:r>
              <a:rPr lang="en-US" sz="2400" dirty="0">
                <a:ln w="3175">
                  <a:noFill/>
                </a:ln>
              </a:rPr>
              <a:t>have enough data to continue </a:t>
            </a: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6189B560-95FA-4150-905F-B64978285AB2}"/>
              </a:ext>
            </a:extLst>
          </p:cNvPr>
          <p:cNvSpPr/>
          <p:nvPr/>
        </p:nvSpPr>
        <p:spPr>
          <a:xfrm rot="2700000">
            <a:off x="2853835" y="5599848"/>
            <a:ext cx="722326" cy="651932"/>
          </a:xfrm>
          <a:prstGeom prst="halfFrame">
            <a:avLst>
              <a:gd name="adj1" fmla="val 13986"/>
              <a:gd name="adj2" fmla="val 12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16543-017F-46E1-9B8E-2823387C4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3" b="99865" l="7429" r="92571">
                        <a14:foregroundMark x1="27771" y1="35847" x2="21200" y2="50971"/>
                        <a14:foregroundMark x1="21200" y1="50971" x2="17400" y2="30564"/>
                        <a14:foregroundMark x1="17400" y1="30564" x2="12543" y2="49932"/>
                        <a14:foregroundMark x1="12543" y1="49932" x2="12600" y2="88307"/>
                        <a14:foregroundMark x1="12600" y1="88307" x2="24486" y2="92551"/>
                        <a14:foregroundMark x1="24486" y1="92551" x2="25343" y2="94582"/>
                        <a14:foregroundMark x1="20771" y1="67133" x2="20771" y2="67133"/>
                        <a14:foregroundMark x1="18629" y1="51287" x2="16486" y2="55621"/>
                        <a14:foregroundMark x1="10114" y1="28172" x2="10400" y2="41174"/>
                        <a14:foregroundMark x1="18943" y1="24334" x2="18943" y2="24334"/>
                        <a14:foregroundMark x1="11314" y1="27675" x2="11314" y2="27675"/>
                        <a14:foregroundMark x1="8571" y1="24334" x2="9200" y2="29616"/>
                        <a14:foregroundMark x1="69657" y1="20722" x2="88743" y2="44063"/>
                        <a14:foregroundMark x1="88743" y1="44063" x2="88371" y2="62664"/>
                        <a14:foregroundMark x1="88371" y1="62664" x2="81086" y2="76930"/>
                        <a14:foregroundMark x1="81086" y1="76930" x2="82171" y2="95440"/>
                        <a14:foregroundMark x1="82171" y1="95440" x2="70629" y2="96795"/>
                        <a14:foregroundMark x1="70629" y1="96795" x2="63657" y2="41445"/>
                        <a14:foregroundMark x1="63657" y1="41445" x2="71657" y2="6637"/>
                        <a14:foregroundMark x1="71657" y1="6637" x2="76029" y2="23973"/>
                        <a14:foregroundMark x1="76029" y1="23973" x2="70486" y2="6005"/>
                        <a14:foregroundMark x1="70486" y1="6005" x2="72200" y2="27449"/>
                        <a14:foregroundMark x1="72200" y1="27449" x2="69686" y2="6953"/>
                        <a14:foregroundMark x1="69686" y1="6953" x2="72800" y2="73634"/>
                        <a14:foregroundMark x1="72800" y1="73634" x2="75571" y2="47449"/>
                        <a14:foregroundMark x1="75571" y1="47449" x2="81286" y2="63341"/>
                        <a14:foregroundMark x1="81286" y1="63341" x2="82886" y2="62799"/>
                        <a14:foregroundMark x1="76200" y1="16975" x2="77486" y2="20451"/>
                        <a14:foregroundMark x1="46943" y1="33363" x2="44743" y2="15305"/>
                        <a14:foregroundMark x1="44743" y1="15305" x2="35686" y2="26998"/>
                        <a14:foregroundMark x1="35686" y1="26998" x2="40800" y2="26230"/>
                        <a14:foregroundMark x1="35371" y1="22032" x2="37143" y2="9887"/>
                        <a14:foregroundMark x1="35314" y1="15305" x2="35314" y2="15305"/>
                        <a14:foregroundMark x1="34914" y1="14312" x2="34686" y2="17833"/>
                        <a14:foregroundMark x1="36686" y1="9391" x2="35000" y2="28397"/>
                        <a14:foregroundMark x1="12000" y1="56433" x2="8429" y2="39458"/>
                        <a14:foregroundMark x1="10171" y1="57652" x2="7429" y2="53544"/>
                        <a14:foregroundMark x1="19857" y1="92280" x2="10943" y2="86772"/>
                        <a14:foregroundMark x1="18543" y1="92415" x2="17571" y2="99503"/>
                        <a14:foregroundMark x1="17400" y1="93273" x2="16886" y2="94221"/>
                        <a14:foregroundMark x1="29886" y1="93725" x2="41629" y2="96298"/>
                        <a14:foregroundMark x1="41629" y1="96298" x2="29314" y2="98691"/>
                        <a14:foregroundMark x1="29314" y1="98691" x2="40829" y2="97291"/>
                        <a14:foregroundMark x1="40829" y1="97291" x2="46029" y2="99865"/>
                        <a14:foregroundMark x1="68343" y1="25282" x2="67514" y2="9526"/>
                        <a14:foregroundMark x1="66914" y1="21670" x2="65829" y2="16749"/>
                        <a14:foregroundMark x1="64543" y1="19729" x2="64543" y2="19729"/>
                        <a14:foregroundMark x1="65371" y1="18916" x2="65371" y2="18916"/>
                        <a14:foregroundMark x1="65686" y1="20813" x2="65686" y2="20813"/>
                        <a14:foregroundMark x1="65600" y1="21896" x2="65600" y2="21896"/>
                        <a14:foregroundMark x1="73600" y1="8804" x2="73600" y2="8804"/>
                        <a14:foregroundMark x1="74600" y1="9526" x2="74600" y2="9526"/>
                        <a14:foregroundMark x1="74514" y1="10384" x2="74514" y2="10384"/>
                        <a14:foregroundMark x1="74143" y1="9887" x2="74143" y2="9887"/>
                        <a14:foregroundMark x1="91714" y1="49932" x2="91714" y2="49932"/>
                        <a14:foregroundMark x1="92571" y1="50429" x2="92571" y2="50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40" y="3570127"/>
            <a:ext cx="5236125" cy="33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C9DA-B882-428A-90DC-4C8EAC2D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71" y="3352384"/>
            <a:ext cx="6656327" cy="337354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F23AE-4F97-41C8-802A-87E79145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64" y="709863"/>
            <a:ext cx="5069247" cy="337354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425441-219A-4A86-84CA-FB1928C138D2}"/>
              </a:ext>
            </a:extLst>
          </p:cNvPr>
          <p:cNvSpPr txBox="1">
            <a:spLocks/>
          </p:cNvSpPr>
          <p:nvPr/>
        </p:nvSpPr>
        <p:spPr>
          <a:xfrm>
            <a:off x="5714999" y="709863"/>
            <a:ext cx="6299793" cy="143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First Plot of the total count of deaths per state/year vs. the spending that state spend on military surplus.</a:t>
            </a:r>
          </a:p>
          <a:p>
            <a:pPr algn="l"/>
            <a:endParaRPr lang="en-US" sz="2400" b="1" dirty="0"/>
          </a:p>
          <a:p>
            <a:pPr algn="l"/>
            <a:r>
              <a:rPr lang="en-US" sz="2400" b="1" i="1" dirty="0"/>
              <a:t>- Potential upward trend, but cluster of data in the bottom left make it very hard to tell 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99C4CF-623C-4E33-866B-C6989AED64D5}"/>
              </a:ext>
            </a:extLst>
          </p:cNvPr>
          <p:cNvSpPr txBox="1">
            <a:spLocks/>
          </p:cNvSpPr>
          <p:nvPr/>
        </p:nvSpPr>
        <p:spPr>
          <a:xfrm>
            <a:off x="181839" y="4408117"/>
            <a:ext cx="4631584" cy="143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/>
              <a:t>Normalized Deaths per state/year vs. the normalized spending that state spend on military surplus.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- Potential upward trend, but pull from potential outliers are a concern 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0B3DA4B-8BFC-4A79-BDFF-2F4483410C0F}"/>
              </a:ext>
            </a:extLst>
          </p:cNvPr>
          <p:cNvSpPr/>
          <p:nvPr/>
        </p:nvSpPr>
        <p:spPr>
          <a:xfrm>
            <a:off x="5513571" y="571500"/>
            <a:ext cx="303027" cy="2260600"/>
          </a:xfrm>
          <a:prstGeom prst="leftBrace">
            <a:avLst>
              <a:gd name="adj1" fmla="val 8333"/>
              <a:gd name="adj2" fmla="val 50479"/>
            </a:avLst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0C04C01-E717-4068-A9F5-51C3ABBD4657}"/>
              </a:ext>
            </a:extLst>
          </p:cNvPr>
          <p:cNvSpPr/>
          <p:nvPr/>
        </p:nvSpPr>
        <p:spPr>
          <a:xfrm rot="10800000">
            <a:off x="4813425" y="4408116"/>
            <a:ext cx="303027" cy="2260600"/>
          </a:xfrm>
          <a:prstGeom prst="leftBrace">
            <a:avLst>
              <a:gd name="adj1" fmla="val 8333"/>
              <a:gd name="adj2" fmla="val 50479"/>
            </a:avLst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EDA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5FCB3C-FA98-45E3-821E-EF970FE62BF6}"/>
              </a:ext>
            </a:extLst>
          </p:cNvPr>
          <p:cNvGrpSpPr/>
          <p:nvPr/>
        </p:nvGrpSpPr>
        <p:grpSpPr>
          <a:xfrm>
            <a:off x="349250" y="768531"/>
            <a:ext cx="11493500" cy="4708203"/>
            <a:chOff x="2743200" y="475614"/>
            <a:chExt cx="9219351" cy="463341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FD186-4AB1-4AE8-A839-1AC1E891BF58}"/>
                </a:ext>
              </a:extLst>
            </p:cNvPr>
            <p:cNvSpPr/>
            <p:nvPr/>
          </p:nvSpPr>
          <p:spPr>
            <a:xfrm>
              <a:off x="2743200" y="595086"/>
              <a:ext cx="9219351" cy="45139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1C7A1A-7445-44D6-834E-ADF698CB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64" r="6368"/>
            <a:stretch/>
          </p:blipFill>
          <p:spPr>
            <a:xfrm>
              <a:off x="3262668" y="1053410"/>
              <a:ext cx="8535069" cy="356619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51B446B-BA9B-4915-8451-0A9A620DB41A}"/>
                </a:ext>
              </a:extLst>
            </p:cNvPr>
            <p:cNvSpPr txBox="1">
              <a:spLocks/>
            </p:cNvSpPr>
            <p:nvPr/>
          </p:nvSpPr>
          <p:spPr>
            <a:xfrm>
              <a:off x="4373848" y="475614"/>
              <a:ext cx="6437700" cy="5777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Boxplots of Individual State Normalized Death Values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0282B1-131E-47CA-A881-1BE6AD88718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576000" y="2614000"/>
              <a:ext cx="2960170" cy="3781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Normalized Death Values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3D38F58-1F72-4C75-91F8-552A9E623A6F}"/>
                </a:ext>
              </a:extLst>
            </p:cNvPr>
            <p:cNvSpPr txBox="1">
              <a:spLocks/>
            </p:cNvSpPr>
            <p:nvPr/>
          </p:nvSpPr>
          <p:spPr>
            <a:xfrm>
              <a:off x="5935393" y="4586158"/>
              <a:ext cx="2960170" cy="3781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/>
                <a:t>States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93DE92A-533C-4513-A289-BA935B8E1E5F}"/>
              </a:ext>
            </a:extLst>
          </p:cNvPr>
          <p:cNvSpPr txBox="1">
            <a:spLocks/>
          </p:cNvSpPr>
          <p:nvPr/>
        </p:nvSpPr>
        <p:spPr>
          <a:xfrm>
            <a:off x="349250" y="5508099"/>
            <a:ext cx="8274050" cy="143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Boxplot of Normalized Deaths grouped by state.</a:t>
            </a:r>
          </a:p>
          <a:p>
            <a:pPr algn="l"/>
            <a:endParaRPr lang="en-US" sz="2400" b="1" i="1" dirty="0"/>
          </a:p>
          <a:p>
            <a:pPr algn="l"/>
            <a:r>
              <a:rPr lang="en-US" sz="2400" b="1" i="1" dirty="0"/>
              <a:t>- Large variation that would dictate hierarchical grouping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0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EDA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0D9DC7-9EF2-46F0-B086-E56B0E8A15B2}"/>
              </a:ext>
            </a:extLst>
          </p:cNvPr>
          <p:cNvSpPr txBox="1">
            <a:spLocks/>
          </p:cNvSpPr>
          <p:nvPr/>
        </p:nvSpPr>
        <p:spPr>
          <a:xfrm>
            <a:off x="128995" y="4815993"/>
            <a:ext cx="5218572" cy="1745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Strictly Police Spending vs Police Deaths (Per State and Year)</a:t>
            </a:r>
          </a:p>
          <a:p>
            <a:pPr algn="l"/>
            <a:endParaRPr lang="en-US" sz="2400" b="1" dirty="0"/>
          </a:p>
          <a:p>
            <a:pPr algn="l"/>
            <a:r>
              <a:rPr lang="en-US" sz="2400" b="1" i="1" dirty="0"/>
              <a:t>- This was the strongest correlation of trend I saw.</a:t>
            </a:r>
          </a:p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r"/>
            <a:endParaRPr lang="en-US" sz="2400" b="1" dirty="0"/>
          </a:p>
          <a:p>
            <a:pPr algn="l"/>
            <a:endParaRPr lang="en-US" sz="24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42FB1D-33A8-4149-816C-4B6F8B61F034}"/>
              </a:ext>
            </a:extLst>
          </p:cNvPr>
          <p:cNvSpPr txBox="1">
            <a:spLocks/>
          </p:cNvSpPr>
          <p:nvPr/>
        </p:nvSpPr>
        <p:spPr>
          <a:xfrm>
            <a:off x="6435189" y="420966"/>
            <a:ext cx="5398367" cy="1285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/>
              <a:t>Gunshot Related Deaths vs Weapons Acquired (Per State and Year)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- Similar graph to original plot, potential upward trend, but two much skew toward the bottom left to be confident about it.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25799-08BC-4D95-BB87-54000F53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54" y="2532260"/>
            <a:ext cx="5984797" cy="3982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97BB0-329B-4F05-9244-F8CCE5C7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5" y="918664"/>
            <a:ext cx="5786592" cy="3850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96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Finalized Data After EDA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02DBE6-4762-416F-BA40-8BBB6958F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34938"/>
              </p:ext>
            </p:extLst>
          </p:nvPr>
        </p:nvGraphicFramePr>
        <p:xfrm>
          <a:off x="725714" y="737558"/>
          <a:ext cx="10740571" cy="5970471"/>
        </p:xfrm>
        <a:graphic>
          <a:graphicData uri="http://schemas.openxmlformats.org/drawingml/2006/table">
            <a:tbl>
              <a:tblPr/>
              <a:tblGrid>
                <a:gridCol w="2189254">
                  <a:extLst>
                    <a:ext uri="{9D8B030D-6E8A-4147-A177-3AD203B41FA5}">
                      <a16:colId xmlns:a16="http://schemas.microsoft.com/office/drawing/2014/main" val="661151191"/>
                    </a:ext>
                  </a:extLst>
                </a:gridCol>
                <a:gridCol w="6464912">
                  <a:extLst>
                    <a:ext uri="{9D8B030D-6E8A-4147-A177-3AD203B41FA5}">
                      <a16:colId xmlns:a16="http://schemas.microsoft.com/office/drawing/2014/main" val="3665096013"/>
                    </a:ext>
                  </a:extLst>
                </a:gridCol>
                <a:gridCol w="2086405">
                  <a:extLst>
                    <a:ext uri="{9D8B030D-6E8A-4147-A177-3AD203B41FA5}">
                      <a16:colId xmlns:a16="http://schemas.microsoft.com/office/drawing/2014/main" val="3823443143"/>
                    </a:ext>
                  </a:extLst>
                </a:gridCol>
              </a:tblGrid>
              <a:tr h="354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of Data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729824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                    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data was collected 2014-2019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1033, USCB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839312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of Police Fatalities and Surplus Bought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1033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705554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TotalDeathCount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Police Fatality for the year and state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77207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estimate for each state by year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USCB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243553"/>
                  </a:ext>
                </a:extLst>
              </a:tr>
              <a:tr h="2596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BodyCamUsageCat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of Body Cam Usage in Fatality Shooting  ("0-40%", "40-55%", "55-70%", "70-85%", "85-100%")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417069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TotalAcquisitionValueSum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Money Spent on Military Surplus by State and Year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537591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NormalizedDeaths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Deaths normailized by the popualtion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WPS &amp; USCB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737071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NormalizedMiliSurSpending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Military Surplus Spending by each State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77622"/>
                  </a:ext>
                </a:extLst>
              </a:tr>
              <a:tr h="336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PoliceSpendingCat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Precentage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Police Dept Spending of the Total  ("0-40%", "40-60%", "60-100%")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231166"/>
                  </a:ext>
                </a:extLst>
              </a:tr>
              <a:tr h="336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SheriffSpendingCat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Precentage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Sheriff Dept Spending of the Total ("0-40%", "40-60%", "60-100%")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546630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DEMIL_Code_A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Mis Equipment (tents, fridges, backpacks, ect)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45876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DEMIL_Code_B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Tools and Aircraft Equipment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642654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DEMIL_Code_C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Tactical Vehicles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936118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DEMIL_Code_D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Weapons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721742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DEMIL_Code_E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Uniforms / Personal Equipment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6908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DEMIL_Code_F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Weapons Scopes and Auxiliary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79510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DEMIL_Code_Q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Robots, Repair Parts,  Tools, Non Tactical Equipment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454632"/>
                  </a:ext>
                </a:extLst>
              </a:tr>
              <a:tr h="250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PoliceAcquSum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Aggrigated amount spent by poilce deparmtents from the over all state spendings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75856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PoliceCount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fatalities cuased by police department personell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722367"/>
                  </a:ext>
                </a:extLst>
              </a:tr>
              <a:tr h="250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SheriffAcquSum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Aggrigated amount spent by sheriff/marshall deparmtents from the over all state spendings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835071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SheriffCount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fatalities caused by sheriff department personnel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467450"/>
                  </a:ext>
                </a:extLst>
              </a:tr>
              <a:tr h="3546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PublicSafetyAcquSum 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Aggrigated amount spent by highway safety/wildlife/fishing/mis deparmtents from the over all state spendings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849646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PoliceTrooperDeath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fatalities caused by highway safety/wildlife/fishing/mis department personnel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 ***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104625"/>
                  </a:ext>
                </a:extLst>
              </a:tr>
              <a:tr h="180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Year14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Readjusted year from 1-7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WSP, 1033, USCB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99083"/>
                  </a:ext>
                </a:extLst>
              </a:tr>
              <a:tr h="31928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 Key: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= Washington Post, 1033 = US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Govn't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1033 Surplus Plan, USCB = US Census Bureau (***Calculated from available data)</a:t>
                      </a:r>
                    </a:p>
                  </a:txBody>
                  <a:tcPr marL="6380" marR="6380" marT="63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6380" marR="6380" marT="63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097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FE2D087-A5AA-4DDE-B8FD-F04E72C0E803}"/>
              </a:ext>
            </a:extLst>
          </p:cNvPr>
          <p:cNvSpPr txBox="1"/>
          <p:nvPr/>
        </p:nvSpPr>
        <p:spPr>
          <a:xfrm>
            <a:off x="9507596" y="335831"/>
            <a:ext cx="1946217" cy="2668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anchor="ctr" anchorCtr="0">
            <a:noAutofit/>
          </a:bodyPr>
          <a:lstStyle/>
          <a:p>
            <a:pPr algn="l" font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246710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6EC5-9A6C-4F8F-BEF4-F75C2F0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8" y="132068"/>
            <a:ext cx="6437700" cy="57779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MODEL SELECTION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5A3DD4-9F32-4920-B9FC-778A9A591D4B}"/>
              </a:ext>
            </a:extLst>
          </p:cNvPr>
          <p:cNvSpPr txBox="1">
            <a:spLocks/>
          </p:cNvSpPr>
          <p:nvPr/>
        </p:nvSpPr>
        <p:spPr>
          <a:xfrm>
            <a:off x="4219134" y="633611"/>
            <a:ext cx="3819076" cy="41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B90941-7844-4658-9F76-7018B1410EFD}"/>
              </a:ext>
            </a:extLst>
          </p:cNvPr>
          <p:cNvSpPr txBox="1">
            <a:spLocks/>
          </p:cNvSpPr>
          <p:nvPr/>
        </p:nvSpPr>
        <p:spPr>
          <a:xfrm>
            <a:off x="476250" y="757420"/>
            <a:ext cx="10991850" cy="143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Initial Response Variable was </a:t>
            </a:r>
            <a:r>
              <a:rPr lang="en-US" sz="2400" dirty="0" err="1"/>
              <a:t>TotalDeathCount</a:t>
            </a:r>
            <a:r>
              <a:rPr lang="en-US" sz="2400" dirty="0"/>
              <a:t> (the variable that accounted for all law enforcement related deaths in a state in a given year) </a:t>
            </a:r>
          </a:p>
          <a:p>
            <a:pPr algn="l"/>
            <a:r>
              <a:rPr lang="en-US" sz="2400" dirty="0"/>
              <a:t>	- Over all the only statistically significant variables made little to no sense </a:t>
            </a:r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Saw a correlation between police/trooper departments and shifted focus to only police/trooper department induced fatalities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57BDEA-2F2F-49B2-A134-18CDA3C19D9A}"/>
              </a:ext>
            </a:extLst>
          </p:cNvPr>
          <p:cNvSpPr txBox="1">
            <a:spLocks/>
          </p:cNvSpPr>
          <p:nvPr/>
        </p:nvSpPr>
        <p:spPr>
          <a:xfrm>
            <a:off x="166998" y="2702138"/>
            <a:ext cx="6437700" cy="577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FINAL MODEL SELECTION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A21F5B-7A4A-4052-B73A-C04C07D9B085}"/>
              </a:ext>
            </a:extLst>
          </p:cNvPr>
          <p:cNvSpPr txBox="1">
            <a:spLocks/>
          </p:cNvSpPr>
          <p:nvPr/>
        </p:nvSpPr>
        <p:spPr>
          <a:xfrm>
            <a:off x="166998" y="5522784"/>
            <a:ext cx="11745602" cy="10812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FINAL MODEL NOTES: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2400" dirty="0"/>
              <a:t>I investigated </a:t>
            </a:r>
            <a:r>
              <a:rPr lang="en-US" sz="2400" dirty="0" err="1"/>
              <a:t>DEMIL_Code_D</a:t>
            </a:r>
            <a:r>
              <a:rPr lang="en-US" sz="2400" dirty="0"/>
              <a:t> (Weapon Purchasing), as it was a primary question I had, but found it to be unsignificant when conducting an ANOVA test.  </a:t>
            </a:r>
          </a:p>
          <a:p>
            <a:pPr marL="571500" indent="-165100" algn="l">
              <a:buFont typeface="Arial" panose="020B0604020202020204" pitchFamily="34" charset="0"/>
              <a:buChar char="•"/>
            </a:pPr>
            <a:r>
              <a:rPr lang="en-US" sz="2400" dirty="0"/>
              <a:t>Focusing on Police/Trooper Dept fatalities, and not Total Law Enforcement allowed my model to preform better, and directly answer the question I was interested in.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FDD8F5-0085-4573-88F2-224108AF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1" y="3314541"/>
            <a:ext cx="8737600" cy="1463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08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5A3DD4-9F32-4920-B9FC-778A9A591D4B}"/>
              </a:ext>
            </a:extLst>
          </p:cNvPr>
          <p:cNvSpPr txBox="1">
            <a:spLocks/>
          </p:cNvSpPr>
          <p:nvPr/>
        </p:nvSpPr>
        <p:spPr>
          <a:xfrm>
            <a:off x="4219134" y="633611"/>
            <a:ext cx="3819076" cy="41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57BDEA-2F2F-49B2-A134-18CDA3C19D9A}"/>
              </a:ext>
            </a:extLst>
          </p:cNvPr>
          <p:cNvSpPr txBox="1">
            <a:spLocks/>
          </p:cNvSpPr>
          <p:nvPr/>
        </p:nvSpPr>
        <p:spPr>
          <a:xfrm>
            <a:off x="49951" y="-69528"/>
            <a:ext cx="6437700" cy="577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FINAL MODEL SELECTION CONTINUE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2B9B2-5C87-43B6-B33E-A384C96B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9" y="842411"/>
            <a:ext cx="5788209" cy="5848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71777-29C3-4CD5-9EB2-8D030B38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147" y="1559211"/>
            <a:ext cx="4793812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4827064-CD5E-45E4-A2F0-2DB93174180D}"/>
              </a:ext>
            </a:extLst>
          </p:cNvPr>
          <p:cNvSpPr txBox="1">
            <a:spLocks/>
          </p:cNvSpPr>
          <p:nvPr/>
        </p:nvSpPr>
        <p:spPr>
          <a:xfrm>
            <a:off x="7188626" y="653011"/>
            <a:ext cx="4793812" cy="873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Residual vs Fitted Plot</a:t>
            </a:r>
          </a:p>
        </p:txBody>
      </p:sp>
    </p:spTree>
    <p:extLst>
      <p:ext uri="{BB962C8B-B14F-4D97-AF65-F5344CB8AC3E}">
        <p14:creationId xmlns:p14="http://schemas.microsoft.com/office/powerpoint/2010/main" val="140634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F5496"/>
      </a:dk2>
      <a:lt2>
        <a:srgbClr val="E7E6E6"/>
      </a:lt2>
      <a:accent1>
        <a:srgbClr val="4472C4"/>
      </a:accent1>
      <a:accent2>
        <a:srgbClr val="ED7D31"/>
      </a:accent2>
      <a:accent3>
        <a:srgbClr val="2F549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13334</TotalTime>
  <Words>1311</Words>
  <Application>Microsoft Office PowerPoint</Application>
  <PresentationFormat>Widescreen</PresentationFormat>
  <Paragraphs>185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POLICE  FATALITY AND MILITARY SURPLUS PURCHASING</vt:lpstr>
      <vt:lpstr>INTRODUCTION</vt:lpstr>
      <vt:lpstr>DATA</vt:lpstr>
      <vt:lpstr>EDA</vt:lpstr>
      <vt:lpstr>EDA</vt:lpstr>
      <vt:lpstr>EDA</vt:lpstr>
      <vt:lpstr>Finalized Data After EDA</vt:lpstr>
      <vt:lpstr>MODEL SELECTION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 BRUTALITY AND MILITARY SURPLUS PURCHASING</dc:title>
  <dc:creator>Christopher Oblak</dc:creator>
  <cp:lastModifiedBy>Christopher Oblak</cp:lastModifiedBy>
  <cp:revision>52</cp:revision>
  <dcterms:created xsi:type="dcterms:W3CDTF">2020-11-05T15:20:11Z</dcterms:created>
  <dcterms:modified xsi:type="dcterms:W3CDTF">2020-11-17T19:36:02Z</dcterms:modified>
</cp:coreProperties>
</file>